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Arimo" panose="020B060402020202020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Montserrat Classic" panose="020B0604020202020204" charset="0"/>
      <p:regular r:id="rId27"/>
    </p:embeddedFont>
    <p:embeddedFont>
      <p:font typeface="Montserrat Classic Bold" panose="020B0604020202020204" charset="0"/>
      <p:regular r:id="rId28"/>
    </p:embeddedFont>
    <p:embeddedFont>
      <p:font typeface="Montserrat Light" panose="020B0604020202020204" charset="0"/>
      <p:regular r:id="rId29"/>
    </p:embeddedFont>
    <p:embeddedFont>
      <p:font typeface="Montserrat Light Bold" panose="020B0604020202020204" charset="0"/>
      <p:regular r:id="rId30"/>
    </p:embeddedFont>
    <p:embeddedFont>
      <p:font typeface="Montserrat Light Italics" panose="020B0604020202020204" charset="0"/>
      <p:regular r:id="rId31"/>
    </p:embeddedFont>
    <p:embeddedFont>
      <p:font typeface="Old Standard" panose="020B0604020202020204" charset="0"/>
      <p:regular r:id="rId32"/>
    </p:embeddedFont>
    <p:embeddedFont>
      <p:font typeface="Old Standard Bold" panose="020B0604020202020204" charset="0"/>
      <p:regular r:id="rId33"/>
    </p:embeddedFont>
    <p:embeddedFont>
      <p:font typeface="Open Sans Light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1195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7.svg"/><Relationship Id="rId7" Type="http://schemas.openxmlformats.org/officeDocument/2006/relationships/image" Target="../media/image4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sv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5.svg"/><Relationship Id="rId7" Type="http://schemas.openxmlformats.org/officeDocument/2006/relationships/image" Target="../media/image57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6.svg"/><Relationship Id="rId7" Type="http://schemas.openxmlformats.org/officeDocument/2006/relationships/image" Target="../media/image5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67.svg"/><Relationship Id="rId4" Type="http://schemas.openxmlformats.org/officeDocument/2006/relationships/image" Target="../media/image14.png"/><Relationship Id="rId9" Type="http://schemas.openxmlformats.org/officeDocument/2006/relationships/image" Target="../media/image6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15.svg"/><Relationship Id="rId18" Type="http://schemas.openxmlformats.org/officeDocument/2006/relationships/image" Target="../media/image4.png"/><Relationship Id="rId3" Type="http://schemas.openxmlformats.org/officeDocument/2006/relationships/image" Target="../media/image71.svg"/><Relationship Id="rId7" Type="http://schemas.openxmlformats.org/officeDocument/2006/relationships/image" Target="../media/image75.svg"/><Relationship Id="rId12" Type="http://schemas.openxmlformats.org/officeDocument/2006/relationships/image" Target="../media/image14.png"/><Relationship Id="rId17" Type="http://schemas.openxmlformats.org/officeDocument/2006/relationships/image" Target="../media/image57.svg"/><Relationship Id="rId2" Type="http://schemas.openxmlformats.org/officeDocument/2006/relationships/image" Target="../media/image70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svg"/><Relationship Id="rId5" Type="http://schemas.openxmlformats.org/officeDocument/2006/relationships/image" Target="../media/image73.svg"/><Relationship Id="rId15" Type="http://schemas.openxmlformats.org/officeDocument/2006/relationships/image" Target="../media/image17.sv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sv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5.svg"/><Relationship Id="rId7" Type="http://schemas.openxmlformats.org/officeDocument/2006/relationships/image" Target="../media/image17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19.svg"/><Relationship Id="rId5" Type="http://schemas.openxmlformats.org/officeDocument/2006/relationships/image" Target="../media/image3.svg"/><Relationship Id="rId10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55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007189"/>
            <a:ext cx="18288000" cy="3091341"/>
            <a:chOff x="0" y="0"/>
            <a:chExt cx="6186311" cy="10457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045713"/>
            </a:xfrm>
            <a:custGeom>
              <a:avLst/>
              <a:gdLst/>
              <a:ahLst/>
              <a:cxnLst/>
              <a:rect l="l" t="t" r="r" b="b"/>
              <a:pathLst>
                <a:path w="6186311" h="1045713">
                  <a:moveTo>
                    <a:pt x="0" y="0"/>
                  </a:moveTo>
                  <a:lnTo>
                    <a:pt x="6186311" y="0"/>
                  </a:lnTo>
                  <a:lnTo>
                    <a:pt x="6186311" y="1045713"/>
                  </a:lnTo>
                  <a:lnTo>
                    <a:pt x="0" y="104571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94481" y="8150064"/>
            <a:ext cx="1408509" cy="204502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337036" y="74930"/>
            <a:ext cx="7613928" cy="2051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</a:pPr>
            <a:r>
              <a:rPr lang="en-US" sz="12000" dirty="0">
                <a:solidFill>
                  <a:srgbClr val="FDFEEC"/>
                </a:solidFill>
                <a:latin typeface="Old Standard"/>
              </a:rPr>
              <a:t>Absaroka2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9971" y="2743200"/>
            <a:ext cx="17488059" cy="975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 err="1">
                <a:solidFill>
                  <a:srgbClr val="FDFEEC"/>
                </a:solidFill>
                <a:latin typeface="Old Standard"/>
              </a:rPr>
              <a:t>Licence</a:t>
            </a:r>
            <a:r>
              <a:rPr lang="en-US" sz="5000" dirty="0">
                <a:solidFill>
                  <a:srgbClr val="FDFEEC"/>
                </a:solidFill>
                <a:latin typeface="Old Standard"/>
              </a:rPr>
              <a:t> </a:t>
            </a:r>
            <a:r>
              <a:rPr lang="en-US" sz="5000" dirty="0" err="1">
                <a:solidFill>
                  <a:srgbClr val="FDFEEC"/>
                </a:solidFill>
                <a:latin typeface="Old Standard"/>
              </a:rPr>
              <a:t>professionnelle</a:t>
            </a:r>
            <a:r>
              <a:rPr lang="en-US" sz="5000" dirty="0">
                <a:solidFill>
                  <a:srgbClr val="FDFEEC"/>
                </a:solidFill>
                <a:latin typeface="Old Standard"/>
              </a:rPr>
              <a:t> Métiers du Numérique - 2020-2021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17161" y="8667750"/>
            <a:ext cx="15842139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925520"/>
                </a:solidFill>
                <a:latin typeface="Old Standard"/>
              </a:rPr>
              <a:t>URL : http://adartza.iutbayonne.univ-pau.fr/~ikrichen/Absaroka2/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80303" y="3938905"/>
            <a:ext cx="11253074" cy="975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DFEEC"/>
                </a:solidFill>
                <a:latin typeface="Old Standard"/>
              </a:rPr>
              <a:t>Projet tutoré ACO.Info de mini sites web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4481" y="5358765"/>
            <a:ext cx="17993519" cy="2205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DFEEC"/>
                </a:solidFill>
                <a:latin typeface="Montserrat Light Bold"/>
              </a:rPr>
              <a:t>- Baldassini Franck</a:t>
            </a:r>
            <a:r>
              <a:rPr lang="en-US" sz="3000">
                <a:solidFill>
                  <a:srgbClr val="FDFEEC"/>
                </a:solidFill>
                <a:latin typeface="Montserrat Light"/>
              </a:rPr>
              <a:t> (Alternant, Informatique/Informatique)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DFEEC"/>
                </a:solidFill>
                <a:latin typeface="Montserrat Light Bold"/>
              </a:rPr>
              <a:t>-</a:t>
            </a:r>
            <a:r>
              <a:rPr lang="en-US" sz="3000">
                <a:solidFill>
                  <a:srgbClr val="FDFEEC"/>
                </a:solidFill>
                <a:latin typeface="Montserrat Light"/>
              </a:rPr>
              <a:t> </a:t>
            </a:r>
            <a:r>
              <a:rPr lang="en-US" sz="3000">
                <a:solidFill>
                  <a:srgbClr val="FDFEEC"/>
                </a:solidFill>
                <a:latin typeface="Montserrat Light Bold"/>
              </a:rPr>
              <a:t>Catalifaud Clément </a:t>
            </a:r>
            <a:r>
              <a:rPr lang="en-US" sz="3000">
                <a:solidFill>
                  <a:srgbClr val="FDFEEC"/>
                </a:solidFill>
                <a:latin typeface="Montserrat Light"/>
              </a:rPr>
              <a:t>(Gestion de projet/Gestion de projet) 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DFEEC"/>
                </a:solidFill>
                <a:latin typeface="Montserrat Light Bold"/>
              </a:rPr>
              <a:t>-</a:t>
            </a:r>
            <a:r>
              <a:rPr lang="en-US" sz="3000">
                <a:solidFill>
                  <a:srgbClr val="FDFEEC"/>
                </a:solidFill>
                <a:latin typeface="Montserrat Light"/>
              </a:rPr>
              <a:t> </a:t>
            </a:r>
            <a:r>
              <a:rPr lang="en-US" sz="3000">
                <a:solidFill>
                  <a:srgbClr val="FDFEEC"/>
                </a:solidFill>
                <a:latin typeface="Montserrat Light Bold"/>
              </a:rPr>
              <a:t>Imarazene Élodie</a:t>
            </a:r>
            <a:r>
              <a:rPr lang="en-US" sz="3000">
                <a:solidFill>
                  <a:srgbClr val="FDFEEC"/>
                </a:solidFill>
                <a:latin typeface="Montserrat Light"/>
              </a:rPr>
              <a:t> (Gestion de projet/Gestion de projet) - </a:t>
            </a:r>
            <a:r>
              <a:rPr lang="en-US" sz="3000">
                <a:solidFill>
                  <a:srgbClr val="FDFEEC"/>
                </a:solidFill>
                <a:latin typeface="Montserrat Light Italics"/>
              </a:rPr>
              <a:t>poursuivant le Projet de sémiologie. 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DFEEC"/>
                </a:solidFill>
                <a:latin typeface="Montserrat Light Bold"/>
              </a:rPr>
              <a:t>-</a:t>
            </a:r>
            <a:r>
              <a:rPr lang="en-US" sz="3000">
                <a:solidFill>
                  <a:srgbClr val="FDFEEC"/>
                </a:solidFill>
                <a:latin typeface="Montserrat Light"/>
              </a:rPr>
              <a:t> </a:t>
            </a:r>
            <a:r>
              <a:rPr lang="en-US" sz="3000">
                <a:solidFill>
                  <a:srgbClr val="FDFEEC"/>
                </a:solidFill>
                <a:latin typeface="Montserrat Light Bold"/>
              </a:rPr>
              <a:t>Krichen Imen </a:t>
            </a:r>
            <a:r>
              <a:rPr lang="en-US" sz="3000">
                <a:solidFill>
                  <a:srgbClr val="FDFEEC"/>
                </a:solidFill>
                <a:latin typeface="Montserrat Light"/>
              </a:rPr>
              <a:t>(Gestion de projet/Gestion de projet) - </a:t>
            </a:r>
            <a:r>
              <a:rPr lang="en-US" sz="3000">
                <a:solidFill>
                  <a:srgbClr val="FDFEEC"/>
                </a:solidFill>
                <a:latin typeface="Montserrat Light Italics"/>
              </a:rPr>
              <a:t>poursuivant le Projet de sémiologie. 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767643">
            <a:off x="13356966" y="-5023335"/>
            <a:ext cx="6832959" cy="808634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4583781">
            <a:off x="-3416480" y="-4454651"/>
            <a:ext cx="6832959" cy="8086342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5707039" y="9354665"/>
            <a:ext cx="2580961" cy="932335"/>
            <a:chOff x="0" y="0"/>
            <a:chExt cx="3441282" cy="1243114"/>
          </a:xfrm>
        </p:grpSpPr>
        <p:sp>
          <p:nvSpPr>
            <p:cNvPr id="13" name="AutoShape 13"/>
            <p:cNvSpPr/>
            <p:nvPr/>
          </p:nvSpPr>
          <p:spPr>
            <a:xfrm>
              <a:off x="0" y="0"/>
              <a:ext cx="3441282" cy="1243114"/>
            </a:xfrm>
            <a:prstGeom prst="rect">
              <a:avLst/>
            </a:prstGeom>
            <a:solidFill>
              <a:srgbClr val="FDFEE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59201" y="330092"/>
              <a:ext cx="2920612" cy="535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spc="480">
                  <a:solidFill>
                    <a:srgbClr val="925520"/>
                  </a:solidFill>
                  <a:latin typeface="Montserrat Classic Bold"/>
                </a:rPr>
                <a:t>PAGE 1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55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82867"/>
            <a:ext cx="9521190" cy="1358265"/>
          </a:xfrm>
          <a:prstGeom prst="rect">
            <a:avLst/>
          </a:prstGeom>
          <a:solidFill>
            <a:srgbClr val="FDFEEC"/>
          </a:solidFill>
        </p:spPr>
      </p:sp>
      <p:grpSp>
        <p:nvGrpSpPr>
          <p:cNvPr id="3" name="Group 3"/>
          <p:cNvGrpSpPr/>
          <p:nvPr/>
        </p:nvGrpSpPr>
        <p:grpSpPr>
          <a:xfrm>
            <a:off x="15707039" y="9364190"/>
            <a:ext cx="2580961" cy="932335"/>
            <a:chOff x="0" y="0"/>
            <a:chExt cx="3441282" cy="1243114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3441282" cy="1243114"/>
            </a:xfrm>
            <a:prstGeom prst="rect">
              <a:avLst/>
            </a:prstGeom>
            <a:solidFill>
              <a:srgbClr val="FDFEE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59201" y="330092"/>
              <a:ext cx="2920612" cy="535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spc="480">
                  <a:solidFill>
                    <a:srgbClr val="925520"/>
                  </a:solidFill>
                  <a:latin typeface="Montserrat Classic Bold"/>
                </a:rPr>
                <a:t>PAGE 10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81428" y="49530"/>
            <a:ext cx="15144184" cy="97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  <a:spcBef>
                <a:spcPct val="0"/>
              </a:spcBef>
            </a:pPr>
            <a:r>
              <a:rPr lang="en-US" sz="5600">
                <a:solidFill>
                  <a:srgbClr val="925520"/>
                </a:solidFill>
                <a:latin typeface="Old Standard"/>
              </a:rPr>
              <a:t>IV) Démonstration du site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422861" y="8905449"/>
            <a:ext cx="8228520" cy="139107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00654" y="7751445"/>
            <a:ext cx="17686691" cy="83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FFFFFF"/>
                </a:solidFill>
                <a:latin typeface="Old Standard"/>
              </a:rPr>
              <a:t>http://adartza.iutbayonne.univ-pau.fr/~ikrichen/Absaroka2/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91399" y="1802359"/>
            <a:ext cx="14913479" cy="5676443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-10688235">
            <a:off x="15516071" y="-3945952"/>
            <a:ext cx="5657850" cy="565785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8A229"/>
            </a:solidFill>
          </p:spPr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55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82867"/>
            <a:ext cx="9521190" cy="1358265"/>
          </a:xfrm>
          <a:prstGeom prst="rect">
            <a:avLst/>
          </a:prstGeom>
          <a:solidFill>
            <a:srgbClr val="FDFEEC"/>
          </a:solidFill>
        </p:spPr>
      </p:sp>
      <p:grpSp>
        <p:nvGrpSpPr>
          <p:cNvPr id="3" name="Group 3"/>
          <p:cNvGrpSpPr/>
          <p:nvPr/>
        </p:nvGrpSpPr>
        <p:grpSpPr>
          <a:xfrm>
            <a:off x="15707039" y="9364190"/>
            <a:ext cx="2580961" cy="932335"/>
            <a:chOff x="0" y="0"/>
            <a:chExt cx="3441282" cy="1243114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3441282" cy="1243114"/>
            </a:xfrm>
            <a:prstGeom prst="rect">
              <a:avLst/>
            </a:prstGeom>
            <a:solidFill>
              <a:srgbClr val="FDFEE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59201" y="330092"/>
              <a:ext cx="2920612" cy="535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spc="480">
                  <a:solidFill>
                    <a:srgbClr val="925520"/>
                  </a:solidFill>
                  <a:latin typeface="Montserrat Classic Bold"/>
                </a:rPr>
                <a:t>PAGE 11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422861" y="8905449"/>
            <a:ext cx="8228520" cy="139107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-10688235">
            <a:off x="15516071" y="-3945952"/>
            <a:ext cx="5657850" cy="56578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8A229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106513" y="2593145"/>
            <a:ext cx="9656293" cy="58348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825237" y="2874498"/>
            <a:ext cx="2980422" cy="539854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rcRect l="4149" r="22377"/>
          <a:stretch>
            <a:fillRect/>
          </a:stretch>
        </p:blipFill>
        <p:spPr>
          <a:xfrm>
            <a:off x="9196495" y="2874498"/>
            <a:ext cx="7476329" cy="480393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rcRect r="21316"/>
          <a:stretch>
            <a:fillRect/>
          </a:stretch>
        </p:blipFill>
        <p:spPr>
          <a:xfrm>
            <a:off x="2926148" y="3474879"/>
            <a:ext cx="2761375" cy="4203549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81428" y="49530"/>
            <a:ext cx="8616774" cy="97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  <a:spcBef>
                <a:spcPct val="0"/>
              </a:spcBef>
            </a:pPr>
            <a:r>
              <a:rPr lang="en-US" sz="5600">
                <a:solidFill>
                  <a:srgbClr val="925520"/>
                </a:solidFill>
                <a:latin typeface="Old Standard"/>
              </a:rPr>
              <a:t>IV) Démonstration du site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0063" y="1323569"/>
            <a:ext cx="5822351" cy="83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20"/>
              </a:lnSpc>
            </a:pPr>
            <a:r>
              <a:rPr lang="en-US" sz="4300">
                <a:solidFill>
                  <a:srgbClr val="FFFFFF"/>
                </a:solidFill>
                <a:latin typeface="Old Standard"/>
              </a:rPr>
              <a:t>2) Site responsive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55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82867"/>
            <a:ext cx="9521190" cy="1358265"/>
          </a:xfrm>
          <a:prstGeom prst="rect">
            <a:avLst/>
          </a:prstGeom>
          <a:solidFill>
            <a:srgbClr val="FDFEEC"/>
          </a:solidFill>
        </p:spPr>
      </p:sp>
      <p:grpSp>
        <p:nvGrpSpPr>
          <p:cNvPr id="3" name="Group 3"/>
          <p:cNvGrpSpPr/>
          <p:nvPr/>
        </p:nvGrpSpPr>
        <p:grpSpPr>
          <a:xfrm>
            <a:off x="15707039" y="9364190"/>
            <a:ext cx="2580961" cy="932335"/>
            <a:chOff x="0" y="0"/>
            <a:chExt cx="3441282" cy="1243114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3441282" cy="1243114"/>
            </a:xfrm>
            <a:prstGeom prst="rect">
              <a:avLst/>
            </a:prstGeom>
            <a:solidFill>
              <a:srgbClr val="FDFEE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59201" y="330092"/>
              <a:ext cx="2920612" cy="535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spc="480">
                  <a:solidFill>
                    <a:srgbClr val="925520"/>
                  </a:solidFill>
                  <a:latin typeface="Montserrat Classic Bold"/>
                </a:rPr>
                <a:t>PAGE 12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422861" y="8905449"/>
            <a:ext cx="8228520" cy="139107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-10688235">
            <a:off x="15516071" y="-3945952"/>
            <a:ext cx="5657850" cy="56578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8A229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042376" y="2999508"/>
            <a:ext cx="4383235" cy="438323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81428" y="49530"/>
            <a:ext cx="8616774" cy="97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  <a:spcBef>
                <a:spcPct val="0"/>
              </a:spcBef>
            </a:pPr>
            <a:r>
              <a:rPr lang="en-US" sz="5600">
                <a:solidFill>
                  <a:srgbClr val="925520"/>
                </a:solidFill>
                <a:latin typeface="Old Standard"/>
              </a:rPr>
              <a:t>IV) Démonstration du site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6263" y="1818869"/>
            <a:ext cx="5822351" cy="83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20"/>
              </a:lnSpc>
            </a:pPr>
            <a:r>
              <a:rPr lang="en-US" sz="4300">
                <a:solidFill>
                  <a:srgbClr val="FFFFFF"/>
                </a:solidFill>
                <a:latin typeface="Old Standard"/>
              </a:rPr>
              <a:t>3) Accessibilité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96263" y="3295244"/>
            <a:ext cx="7765451" cy="5001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Old Standard"/>
              </a:rPr>
              <a:t>- Utilisation de Bootstrap</a:t>
            </a:r>
          </a:p>
          <a:p>
            <a:pPr>
              <a:lnSpc>
                <a:spcPts val="4900"/>
              </a:lnSpc>
            </a:pPr>
            <a:endParaRPr lang="en-US" sz="3500">
              <a:solidFill>
                <a:srgbClr val="FFFFFF"/>
              </a:solidFill>
              <a:latin typeface="Old Standard"/>
            </a:endParaRPr>
          </a:p>
          <a:p>
            <a:pPr>
              <a:lnSpc>
                <a:spcPts val="4900"/>
              </a:lnSpc>
            </a:pPr>
            <a:endParaRPr lang="en-US" sz="3500">
              <a:solidFill>
                <a:srgbClr val="FFFFFF"/>
              </a:solidFill>
              <a:latin typeface="Old Standard"/>
            </a:endParaRPr>
          </a:p>
          <a:p>
            <a:pPr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Old Standard"/>
              </a:rPr>
              <a:t>- Importance du côté responsive</a:t>
            </a:r>
          </a:p>
          <a:p>
            <a:pPr>
              <a:lnSpc>
                <a:spcPts val="4900"/>
              </a:lnSpc>
            </a:pPr>
            <a:endParaRPr lang="en-US" sz="3500">
              <a:solidFill>
                <a:srgbClr val="FFFFFF"/>
              </a:solidFill>
              <a:latin typeface="Old Standard"/>
            </a:endParaRPr>
          </a:p>
          <a:p>
            <a:pPr>
              <a:lnSpc>
                <a:spcPts val="4900"/>
              </a:lnSpc>
            </a:pPr>
            <a:endParaRPr lang="en-US" sz="3500">
              <a:solidFill>
                <a:srgbClr val="FFFFFF"/>
              </a:solidFill>
              <a:latin typeface="Old Standard"/>
            </a:endParaRPr>
          </a:p>
          <a:p>
            <a:pPr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Old Standard"/>
              </a:rPr>
              <a:t>- Adaptabilité</a:t>
            </a:r>
          </a:p>
          <a:p>
            <a:pPr>
              <a:lnSpc>
                <a:spcPts val="4900"/>
              </a:lnSpc>
            </a:pPr>
            <a:endParaRPr lang="en-US" sz="3500">
              <a:solidFill>
                <a:srgbClr val="FFFFFF"/>
              </a:solidFill>
              <a:latin typeface="Old Standar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55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82867"/>
            <a:ext cx="13750290" cy="1358265"/>
          </a:xfrm>
          <a:prstGeom prst="rect">
            <a:avLst/>
          </a:prstGeom>
          <a:solidFill>
            <a:srgbClr val="FDFEEC"/>
          </a:solidFill>
        </p:spPr>
      </p:sp>
      <p:grpSp>
        <p:nvGrpSpPr>
          <p:cNvPr id="3" name="Group 3"/>
          <p:cNvGrpSpPr/>
          <p:nvPr/>
        </p:nvGrpSpPr>
        <p:grpSpPr>
          <a:xfrm>
            <a:off x="15707039" y="9364190"/>
            <a:ext cx="2580961" cy="932335"/>
            <a:chOff x="0" y="0"/>
            <a:chExt cx="3441282" cy="1243114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3441282" cy="1243114"/>
            </a:xfrm>
            <a:prstGeom prst="rect">
              <a:avLst/>
            </a:prstGeom>
            <a:solidFill>
              <a:srgbClr val="FDFEE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59201" y="330092"/>
              <a:ext cx="2920612" cy="535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spc="480">
                  <a:solidFill>
                    <a:srgbClr val="925520"/>
                  </a:solidFill>
                  <a:latin typeface="Montserrat Classic Bold"/>
                </a:rPr>
                <a:t>PAGE 13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422861" y="8905449"/>
            <a:ext cx="8228520" cy="139107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r="35079"/>
          <a:stretch>
            <a:fillRect/>
          </a:stretch>
        </p:blipFill>
        <p:spPr>
          <a:xfrm>
            <a:off x="1247303" y="1150676"/>
            <a:ext cx="8452328" cy="867968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476726" y="3115917"/>
            <a:ext cx="6520794" cy="443957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81428" y="49530"/>
            <a:ext cx="15144184" cy="97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  <a:spcBef>
                <a:spcPct val="0"/>
              </a:spcBef>
            </a:pPr>
            <a:r>
              <a:rPr lang="en-US" sz="5600">
                <a:solidFill>
                  <a:srgbClr val="925520"/>
                </a:solidFill>
                <a:latin typeface="Old Standard"/>
              </a:rPr>
              <a:t>V) Exigences techniques &amp; fonctionnelles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6203" y="1431231"/>
            <a:ext cx="11623852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Old Standard"/>
              </a:rPr>
              <a:t>1) Langages HTML/CSS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55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82867"/>
            <a:ext cx="13750290" cy="1358265"/>
          </a:xfrm>
          <a:prstGeom prst="rect">
            <a:avLst/>
          </a:prstGeom>
          <a:solidFill>
            <a:srgbClr val="FDFEEC"/>
          </a:solidFill>
        </p:spPr>
      </p:sp>
      <p:grpSp>
        <p:nvGrpSpPr>
          <p:cNvPr id="3" name="Group 3"/>
          <p:cNvGrpSpPr/>
          <p:nvPr/>
        </p:nvGrpSpPr>
        <p:grpSpPr>
          <a:xfrm>
            <a:off x="15707039" y="9364190"/>
            <a:ext cx="2580961" cy="932335"/>
            <a:chOff x="0" y="0"/>
            <a:chExt cx="3441282" cy="1243114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3441282" cy="1243114"/>
            </a:xfrm>
            <a:prstGeom prst="rect">
              <a:avLst/>
            </a:prstGeom>
            <a:solidFill>
              <a:srgbClr val="FDFEE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59201" y="330092"/>
              <a:ext cx="2920612" cy="535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spc="480">
                  <a:solidFill>
                    <a:srgbClr val="925520"/>
                  </a:solidFill>
                  <a:latin typeface="Montserrat Classic Bold"/>
                </a:rPr>
                <a:t>PAGE 14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422861" y="8905449"/>
            <a:ext cx="8228520" cy="139107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l="63858"/>
          <a:stretch>
            <a:fillRect/>
          </a:stretch>
        </p:blipFill>
        <p:spPr>
          <a:xfrm>
            <a:off x="5993965" y="-82867"/>
            <a:ext cx="6300070" cy="1162114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81428" y="49530"/>
            <a:ext cx="15144184" cy="97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  <a:spcBef>
                <a:spcPct val="0"/>
              </a:spcBef>
            </a:pPr>
            <a:r>
              <a:rPr lang="en-US" sz="5600">
                <a:solidFill>
                  <a:srgbClr val="925520"/>
                </a:solidFill>
                <a:latin typeface="Old Standard"/>
              </a:rPr>
              <a:t>V) Exigences techniques &amp; fonctionnelles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6203" y="1431231"/>
            <a:ext cx="11623852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Old Standard"/>
              </a:rPr>
              <a:t>2) Javascript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55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82867"/>
            <a:ext cx="13750290" cy="1358265"/>
          </a:xfrm>
          <a:prstGeom prst="rect">
            <a:avLst/>
          </a:prstGeom>
          <a:solidFill>
            <a:srgbClr val="FDFEEC"/>
          </a:solidFill>
        </p:spPr>
      </p:sp>
      <p:grpSp>
        <p:nvGrpSpPr>
          <p:cNvPr id="3" name="Group 3"/>
          <p:cNvGrpSpPr/>
          <p:nvPr/>
        </p:nvGrpSpPr>
        <p:grpSpPr>
          <a:xfrm>
            <a:off x="15707039" y="9364190"/>
            <a:ext cx="2580961" cy="932335"/>
            <a:chOff x="0" y="0"/>
            <a:chExt cx="3441282" cy="1243114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3441282" cy="1243114"/>
            </a:xfrm>
            <a:prstGeom prst="rect">
              <a:avLst/>
            </a:prstGeom>
            <a:solidFill>
              <a:srgbClr val="FDFEE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59201" y="330092"/>
              <a:ext cx="2920612" cy="535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spc="480">
                  <a:solidFill>
                    <a:srgbClr val="925520"/>
                  </a:solidFill>
                  <a:latin typeface="Montserrat Classic Bold"/>
                </a:rPr>
                <a:t>PAGE 15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422861" y="8905449"/>
            <a:ext cx="8228520" cy="139107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342625" y="3342125"/>
            <a:ext cx="3602750" cy="360275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81428" y="49530"/>
            <a:ext cx="15144184" cy="97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  <a:spcBef>
                <a:spcPct val="0"/>
              </a:spcBef>
            </a:pPr>
            <a:r>
              <a:rPr lang="en-US" sz="5600">
                <a:solidFill>
                  <a:srgbClr val="925520"/>
                </a:solidFill>
                <a:latin typeface="Old Standard"/>
              </a:rPr>
              <a:t>V) Exigences techniques &amp; fonctionnelles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6203" y="1431231"/>
            <a:ext cx="11623852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Old Standard"/>
              </a:rPr>
              <a:t>3) JSON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55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82867"/>
            <a:ext cx="13750290" cy="1358265"/>
          </a:xfrm>
          <a:prstGeom prst="rect">
            <a:avLst/>
          </a:prstGeom>
          <a:solidFill>
            <a:srgbClr val="FDFEEC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3463511" y="9328459"/>
            <a:ext cx="12137149" cy="20518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009405" y="9193691"/>
            <a:ext cx="820376" cy="109782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5707039" y="9364190"/>
            <a:ext cx="2580961" cy="932335"/>
            <a:chOff x="0" y="0"/>
            <a:chExt cx="3441282" cy="1243114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3441282" cy="1243114"/>
            </a:xfrm>
            <a:prstGeom prst="rect">
              <a:avLst/>
            </a:prstGeom>
            <a:solidFill>
              <a:srgbClr val="FDFEE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59201" y="330092"/>
              <a:ext cx="2920612" cy="535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spc="480">
                  <a:solidFill>
                    <a:srgbClr val="925520"/>
                  </a:solidFill>
                  <a:latin typeface="Montserrat Classic Bold"/>
                </a:rPr>
                <a:t>PAGE 16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885898" y="2787326"/>
            <a:ext cx="6535528" cy="263871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555682" y="2504781"/>
            <a:ext cx="3203810" cy="320381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1821702" y="5708591"/>
            <a:ext cx="3019553" cy="301955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650286" y="5708591"/>
            <a:ext cx="3014602" cy="3014602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81428" y="49530"/>
            <a:ext cx="15144184" cy="97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  <a:spcBef>
                <a:spcPct val="0"/>
              </a:spcBef>
            </a:pPr>
            <a:r>
              <a:rPr lang="en-US" sz="5600">
                <a:solidFill>
                  <a:srgbClr val="925520"/>
                </a:solidFill>
                <a:latin typeface="Old Standard"/>
              </a:rPr>
              <a:t>VI) Bilan final de notre travail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1565910"/>
            <a:ext cx="6137434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Old Standard"/>
              </a:rPr>
              <a:t>1) Organisation du travail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55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82867"/>
            <a:ext cx="13750290" cy="1111567"/>
          </a:xfrm>
          <a:prstGeom prst="rect">
            <a:avLst/>
          </a:prstGeom>
          <a:solidFill>
            <a:srgbClr val="FDFEEC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3463511" y="8904597"/>
            <a:ext cx="12137149" cy="205185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5707039" y="9364190"/>
            <a:ext cx="2580961" cy="932335"/>
            <a:chOff x="0" y="0"/>
            <a:chExt cx="3441282" cy="1243114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3441282" cy="1243114"/>
            </a:xfrm>
            <a:prstGeom prst="rect">
              <a:avLst/>
            </a:prstGeom>
            <a:solidFill>
              <a:srgbClr val="FDFEE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59201" y="330092"/>
              <a:ext cx="2920612" cy="535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spc="480">
                  <a:solidFill>
                    <a:srgbClr val="925520"/>
                  </a:solidFill>
                  <a:latin typeface="Montserrat Classic Bold"/>
                </a:rPr>
                <a:t>PAGE 17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1714500"/>
            <a:ext cx="16230600" cy="6670696"/>
            <a:chOff x="0" y="0"/>
            <a:chExt cx="5490351" cy="225650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490351" cy="2256507"/>
            </a:xfrm>
            <a:custGeom>
              <a:avLst/>
              <a:gdLst/>
              <a:ahLst/>
              <a:cxnLst/>
              <a:rect l="l" t="t" r="r" b="b"/>
              <a:pathLst>
                <a:path w="5490351" h="2256507">
                  <a:moveTo>
                    <a:pt x="0" y="0"/>
                  </a:moveTo>
                  <a:lnTo>
                    <a:pt x="0" y="2256507"/>
                  </a:lnTo>
                  <a:lnTo>
                    <a:pt x="5490351" y="2256507"/>
                  </a:lnTo>
                  <a:lnTo>
                    <a:pt x="5490351" y="0"/>
                  </a:lnTo>
                  <a:lnTo>
                    <a:pt x="0" y="0"/>
                  </a:lnTo>
                  <a:close/>
                  <a:moveTo>
                    <a:pt x="5429391" y="2195547"/>
                  </a:moveTo>
                  <a:lnTo>
                    <a:pt x="59690" y="2195547"/>
                  </a:lnTo>
                  <a:lnTo>
                    <a:pt x="59690" y="59690"/>
                  </a:lnTo>
                  <a:lnTo>
                    <a:pt x="5429391" y="59690"/>
                  </a:lnTo>
                  <a:lnTo>
                    <a:pt x="5429391" y="219554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281428" y="-45720"/>
            <a:ext cx="15144184" cy="97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  <a:spcBef>
                <a:spcPct val="0"/>
              </a:spcBef>
            </a:pPr>
            <a:r>
              <a:rPr lang="en-US" sz="5600">
                <a:solidFill>
                  <a:srgbClr val="925520"/>
                </a:solidFill>
                <a:latin typeface="Old Standard"/>
              </a:rPr>
              <a:t>VI) Bilan final de notre travail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980123"/>
            <a:ext cx="6137434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Old Standard"/>
              </a:rPr>
              <a:t>1) Organisation du travail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419593" y="1980565"/>
            <a:ext cx="9052084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Old Standard"/>
              </a:rPr>
              <a:t>Sujets traités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0" y="1980565"/>
            <a:ext cx="5584984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Old Standard"/>
              </a:rPr>
              <a:t>Personne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12516" y="1980565"/>
            <a:ext cx="5584984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Old Standard"/>
              </a:rPr>
              <a:t>Temps (en h)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43480" y="3256915"/>
            <a:ext cx="3298024" cy="680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Old Standard"/>
              </a:rPr>
              <a:t>Tout le monde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88244" y="4443413"/>
            <a:ext cx="3274211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Old Standard"/>
              </a:rPr>
              <a:t>Imen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20621" y="5433695"/>
            <a:ext cx="3198972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Old Standard"/>
              </a:rPr>
              <a:t>Élodie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20621" y="6438265"/>
            <a:ext cx="3241834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Old Standard"/>
              </a:rPr>
              <a:t>Clément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628313" y="2948305"/>
            <a:ext cx="8634644" cy="129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Old Standard"/>
              </a:rPr>
              <a:t>Réflexion sur les critiques de la sémiologie et sur les animations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779053" y="4539933"/>
            <a:ext cx="8634644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ld Standard"/>
              </a:rPr>
              <a:t>Code, création du GitHub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628313" y="6577330"/>
            <a:ext cx="8634644" cy="548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Old Standard"/>
              </a:rPr>
              <a:t>Code, recherche sur le contenu, documents, diaporama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20621" y="7524115"/>
            <a:ext cx="3265647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ld Standard"/>
              </a:rPr>
              <a:t>Franck (alternant)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860845" y="7524115"/>
            <a:ext cx="8634644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ld Standard"/>
              </a:rPr>
              <a:t>Code, documents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655996" y="3256915"/>
            <a:ext cx="3298024" cy="680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Old Standard"/>
              </a:rPr>
              <a:t>6h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655996" y="4501833"/>
            <a:ext cx="3298024" cy="680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Old Standard"/>
              </a:rPr>
              <a:t>40h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655996" y="5531485"/>
            <a:ext cx="3298024" cy="680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Old Standard"/>
              </a:rPr>
              <a:t>30h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655996" y="6457315"/>
            <a:ext cx="3298024" cy="680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Old Standard"/>
              </a:rPr>
              <a:t>30h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655996" y="7469505"/>
            <a:ext cx="3298024" cy="680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Old Standard"/>
              </a:rPr>
              <a:t>18h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3457389" y="8305977"/>
            <a:ext cx="3763811" cy="723723"/>
            <a:chOff x="0" y="0"/>
            <a:chExt cx="5225852" cy="100485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5225852" cy="1004851"/>
            </a:xfrm>
            <a:custGeom>
              <a:avLst/>
              <a:gdLst/>
              <a:ahLst/>
              <a:cxnLst/>
              <a:rect l="l" t="t" r="r" b="b"/>
              <a:pathLst>
                <a:path w="5225852" h="1004851">
                  <a:moveTo>
                    <a:pt x="0" y="0"/>
                  </a:moveTo>
                  <a:lnTo>
                    <a:pt x="0" y="1004851"/>
                  </a:lnTo>
                  <a:lnTo>
                    <a:pt x="5225852" y="1004851"/>
                  </a:lnTo>
                  <a:lnTo>
                    <a:pt x="5225852" y="0"/>
                  </a:lnTo>
                  <a:lnTo>
                    <a:pt x="0" y="0"/>
                  </a:lnTo>
                  <a:close/>
                  <a:moveTo>
                    <a:pt x="5164892" y="943891"/>
                  </a:moveTo>
                  <a:lnTo>
                    <a:pt x="59690" y="943891"/>
                  </a:lnTo>
                  <a:lnTo>
                    <a:pt x="59690" y="59690"/>
                  </a:lnTo>
                  <a:lnTo>
                    <a:pt x="5164892" y="59690"/>
                  </a:lnTo>
                  <a:lnTo>
                    <a:pt x="5164892" y="94389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13694215" y="8343900"/>
            <a:ext cx="3298024" cy="680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FFFFFF"/>
                </a:solidFill>
                <a:latin typeface="Old Standard"/>
              </a:rPr>
              <a:t>124h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779053" y="5560060"/>
            <a:ext cx="8634644" cy="548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Old Standard"/>
              </a:rPr>
              <a:t>Code, recherche sur le contenu, documents, diaporama</a:t>
            </a:r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7F155BD6-CFEA-4E69-A141-5B06A30271BF}"/>
              </a:ext>
            </a:extLst>
          </p:cNvPr>
          <p:cNvCxnSpPr/>
          <p:nvPr/>
        </p:nvCxnSpPr>
        <p:spPr>
          <a:xfrm>
            <a:off x="1143480" y="2742089"/>
            <a:ext cx="159253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2D3D27DD-4AC1-4359-BBDB-2F8ECE0C93ED}"/>
              </a:ext>
            </a:extLst>
          </p:cNvPr>
          <p:cNvCxnSpPr/>
          <p:nvPr/>
        </p:nvCxnSpPr>
        <p:spPr>
          <a:xfrm>
            <a:off x="1143480" y="4268946"/>
            <a:ext cx="159253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747817BB-CFCF-4B60-BC5E-0F69FB8857F2}"/>
              </a:ext>
            </a:extLst>
          </p:cNvPr>
          <p:cNvCxnSpPr/>
          <p:nvPr/>
        </p:nvCxnSpPr>
        <p:spPr>
          <a:xfrm>
            <a:off x="1181340" y="5295900"/>
            <a:ext cx="159253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EF6CFE59-D3DA-4DC1-B24A-B0C6B6E274C1}"/>
              </a:ext>
            </a:extLst>
          </p:cNvPr>
          <p:cNvCxnSpPr/>
          <p:nvPr/>
        </p:nvCxnSpPr>
        <p:spPr>
          <a:xfrm>
            <a:off x="1220621" y="6286500"/>
            <a:ext cx="159253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E8FFF16A-F06F-455D-A0DC-7370980941E0}"/>
              </a:ext>
            </a:extLst>
          </p:cNvPr>
          <p:cNvCxnSpPr/>
          <p:nvPr/>
        </p:nvCxnSpPr>
        <p:spPr>
          <a:xfrm>
            <a:off x="1143480" y="7253764"/>
            <a:ext cx="159253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FD2F84E9-89AF-40B7-A3B6-5E71147FBBA6}"/>
              </a:ext>
            </a:extLst>
          </p:cNvPr>
          <p:cNvCxnSpPr>
            <a:cxnSpLocks/>
          </p:cNvCxnSpPr>
          <p:nvPr/>
        </p:nvCxnSpPr>
        <p:spPr>
          <a:xfrm flipV="1">
            <a:off x="4495800" y="1714500"/>
            <a:ext cx="0" cy="667069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28B6EAF7-3F17-423B-BB69-4D4957E1D4E9}"/>
              </a:ext>
            </a:extLst>
          </p:cNvPr>
          <p:cNvCxnSpPr>
            <a:cxnSpLocks/>
          </p:cNvCxnSpPr>
          <p:nvPr/>
        </p:nvCxnSpPr>
        <p:spPr>
          <a:xfrm flipV="1">
            <a:off x="13476439" y="1714500"/>
            <a:ext cx="0" cy="667069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55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82867"/>
            <a:ext cx="13750290" cy="1358265"/>
          </a:xfrm>
          <a:prstGeom prst="rect">
            <a:avLst/>
          </a:prstGeom>
          <a:solidFill>
            <a:srgbClr val="FDFEEC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643625" y="8836412"/>
            <a:ext cx="12137149" cy="20518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9246833">
            <a:off x="11036637" y="6538642"/>
            <a:ext cx="8777947" cy="623234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065250" y="9105900"/>
            <a:ext cx="820376" cy="109782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5707039" y="9364190"/>
            <a:ext cx="2580961" cy="932335"/>
            <a:chOff x="0" y="0"/>
            <a:chExt cx="3441282" cy="1243114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3441282" cy="1243114"/>
            </a:xfrm>
            <a:prstGeom prst="rect">
              <a:avLst/>
            </a:prstGeom>
            <a:solidFill>
              <a:srgbClr val="FDFEE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59201" y="330092"/>
              <a:ext cx="2920612" cy="535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spc="480">
                  <a:solidFill>
                    <a:srgbClr val="925520"/>
                  </a:solidFill>
                  <a:latin typeface="Montserrat Classic Bold"/>
                </a:rPr>
                <a:t>PAGE 18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81428" y="49530"/>
            <a:ext cx="15144184" cy="97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  <a:spcBef>
                <a:spcPct val="0"/>
              </a:spcBef>
            </a:pPr>
            <a:r>
              <a:rPr lang="en-US" sz="5600">
                <a:solidFill>
                  <a:srgbClr val="925520"/>
                </a:solidFill>
                <a:latin typeface="Old Standard"/>
              </a:rPr>
              <a:t>VI) Bilan final de notre travail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474470"/>
            <a:ext cx="5095756" cy="230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Old Standard"/>
              </a:rPr>
              <a:t>2) Mise en conformité</a:t>
            </a:r>
          </a:p>
          <a:p>
            <a:pPr>
              <a:lnSpc>
                <a:spcPts val="5880"/>
              </a:lnSpc>
            </a:pPr>
            <a:endParaRPr lang="en-US" sz="4200">
              <a:solidFill>
                <a:srgbClr val="FFFFFF"/>
              </a:solidFill>
              <a:latin typeface="Old Standard"/>
            </a:endParaRPr>
          </a:p>
          <a:p>
            <a:pPr>
              <a:lnSpc>
                <a:spcPts val="5880"/>
              </a:lnSpc>
            </a:pPr>
            <a:r>
              <a:rPr lang="en-US" sz="1200">
                <a:solidFill>
                  <a:srgbClr val="FFFFFF"/>
                </a:solidFill>
                <a:latin typeface="Arimo"/>
              </a:rPr>
              <a:t>	</a:t>
            </a:r>
          </a:p>
          <a:p>
            <a:pPr>
              <a:lnSpc>
                <a:spcPts val="5880"/>
              </a:lnSpc>
              <a:spcBef>
                <a:spcPct val="0"/>
              </a:spcBef>
            </a:pPr>
            <a:endParaRPr lang="en-US" sz="1200">
              <a:solidFill>
                <a:srgbClr val="FFFFFF"/>
              </a:solidFill>
              <a:latin typeface="Arim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833503" y="2822416"/>
            <a:ext cx="13192006" cy="561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Old Standard"/>
              </a:rPr>
              <a:t>- Faire des tests utilisateurs </a:t>
            </a:r>
          </a:p>
          <a:p>
            <a:pPr>
              <a:lnSpc>
                <a:spcPts val="4900"/>
              </a:lnSpc>
            </a:pPr>
            <a:endParaRPr lang="en-US" sz="3500">
              <a:solidFill>
                <a:srgbClr val="FFFFFF"/>
              </a:solidFill>
              <a:latin typeface="Old Standard"/>
            </a:endParaRPr>
          </a:p>
          <a:p>
            <a:pPr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Old Standard"/>
              </a:rPr>
              <a:t>- Rechercher un nom de domaine</a:t>
            </a:r>
          </a:p>
          <a:p>
            <a:pPr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Old Standard"/>
              </a:rPr>
              <a:t> </a:t>
            </a:r>
          </a:p>
          <a:p>
            <a:pPr>
              <a:lnSpc>
                <a:spcPts val="4900"/>
              </a:lnSpc>
            </a:pPr>
            <a:endParaRPr lang="en-US" sz="3500">
              <a:solidFill>
                <a:srgbClr val="FFFFFF"/>
              </a:solidFill>
              <a:latin typeface="Old Standard"/>
            </a:endParaRPr>
          </a:p>
          <a:p>
            <a:pPr>
              <a:lnSpc>
                <a:spcPts val="4900"/>
              </a:lnSpc>
            </a:pPr>
            <a:endParaRPr lang="en-US" sz="3500">
              <a:solidFill>
                <a:srgbClr val="FFFFFF"/>
              </a:solidFill>
              <a:latin typeface="Old Standard"/>
            </a:endParaRPr>
          </a:p>
          <a:p>
            <a:pPr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Old Standard"/>
              </a:rPr>
              <a:t>- Faire attention aux aspects de conformité vis-à-vis de notre public cible (contrôle parental...)</a:t>
            </a:r>
          </a:p>
          <a:p>
            <a:pPr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Arimo"/>
              </a:rPr>
              <a:t>	</a:t>
            </a:r>
          </a:p>
          <a:p>
            <a:pPr>
              <a:lnSpc>
                <a:spcPts val="4900"/>
              </a:lnSpc>
              <a:spcBef>
                <a:spcPct val="0"/>
              </a:spcBef>
            </a:pPr>
            <a:endParaRPr lang="en-US" sz="3500">
              <a:solidFill>
                <a:srgbClr val="FFFFFF"/>
              </a:solidFill>
              <a:latin typeface="Arimo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833503" y="5143500"/>
            <a:ext cx="7792835" cy="84740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55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82867"/>
            <a:ext cx="13750290" cy="1358265"/>
          </a:xfrm>
          <a:prstGeom prst="rect">
            <a:avLst/>
          </a:prstGeom>
          <a:solidFill>
            <a:srgbClr val="FDFEEC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027675" y="8717130"/>
            <a:ext cx="615950" cy="10823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894079" y="8654113"/>
            <a:ext cx="6051665" cy="2659065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5707039" y="9364190"/>
            <a:ext cx="2580961" cy="932335"/>
            <a:chOff x="0" y="0"/>
            <a:chExt cx="3441282" cy="1243114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3441282" cy="1243114"/>
            </a:xfrm>
            <a:prstGeom prst="rect">
              <a:avLst/>
            </a:prstGeom>
            <a:solidFill>
              <a:srgbClr val="FDFEE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59201" y="330092"/>
              <a:ext cx="2920612" cy="535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spc="480">
                  <a:solidFill>
                    <a:srgbClr val="925520"/>
                  </a:solidFill>
                  <a:latin typeface="Montserrat Classic Bold"/>
                </a:rPr>
                <a:t>PAGE 19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144000" y="3386017"/>
            <a:ext cx="8347921" cy="393917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81428" y="49530"/>
            <a:ext cx="15144184" cy="97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  <a:spcBef>
                <a:spcPct val="0"/>
              </a:spcBef>
            </a:pPr>
            <a:r>
              <a:rPr lang="en-US" sz="5600">
                <a:solidFill>
                  <a:srgbClr val="925520"/>
                </a:solidFill>
                <a:latin typeface="Old Standard"/>
              </a:rPr>
              <a:t>VI) Bilan final de notre travail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543050"/>
            <a:ext cx="3523655" cy="230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Old Standard"/>
              </a:rPr>
              <a:t>3) Autocritique</a:t>
            </a:r>
          </a:p>
          <a:p>
            <a:pPr algn="ctr">
              <a:lnSpc>
                <a:spcPts val="5880"/>
              </a:lnSpc>
            </a:pPr>
            <a:r>
              <a:rPr lang="en-US" sz="1200">
                <a:solidFill>
                  <a:srgbClr val="FFFFFF"/>
                </a:solidFill>
                <a:latin typeface="Arimo"/>
              </a:rPr>
              <a:t>	</a:t>
            </a:r>
          </a:p>
          <a:p>
            <a:pPr algn="ctr">
              <a:lnSpc>
                <a:spcPts val="5880"/>
              </a:lnSpc>
              <a:spcBef>
                <a:spcPct val="0"/>
              </a:spcBef>
            </a:pPr>
            <a:endParaRPr lang="en-US" sz="1200">
              <a:solidFill>
                <a:srgbClr val="FFFFFF"/>
              </a:solidFill>
              <a:latin typeface="Arimo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027675" y="3386017"/>
            <a:ext cx="4034790" cy="403479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564055" y="4931766"/>
            <a:ext cx="2034553" cy="943293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621336" y="7532855"/>
            <a:ext cx="4847470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FFFFFF"/>
                </a:solidFill>
                <a:latin typeface="Open Sans Light"/>
              </a:rPr>
              <a:t>Image de départ (Projet de sémiologie)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550424" y="7469838"/>
            <a:ext cx="6399731" cy="582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FFFFFF"/>
                </a:solidFill>
                <a:latin typeface="Open Sans Light"/>
              </a:rPr>
              <a:t>Site final (Projet mini-site Web)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55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07039" y="9354665"/>
            <a:ext cx="2580961" cy="932335"/>
            <a:chOff x="0" y="0"/>
            <a:chExt cx="3441282" cy="124311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3441282" cy="1243114"/>
            </a:xfrm>
            <a:prstGeom prst="rect">
              <a:avLst/>
            </a:prstGeom>
            <a:solidFill>
              <a:srgbClr val="FDFEE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59201" y="330092"/>
              <a:ext cx="2920612" cy="535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spc="480">
                  <a:solidFill>
                    <a:srgbClr val="925520"/>
                  </a:solidFill>
                  <a:latin typeface="Montserrat Classic Bold"/>
                </a:rPr>
                <a:t>PAGE 2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-130492"/>
            <a:ext cx="7246620" cy="1159192"/>
          </a:xfrm>
          <a:prstGeom prst="rect">
            <a:avLst/>
          </a:prstGeom>
          <a:solidFill>
            <a:srgbClr val="FDFEEC"/>
          </a:solidFill>
        </p:spPr>
      </p:sp>
      <p:sp>
        <p:nvSpPr>
          <p:cNvPr id="6" name="TextBox 6"/>
          <p:cNvSpPr txBox="1"/>
          <p:nvPr/>
        </p:nvSpPr>
        <p:spPr>
          <a:xfrm>
            <a:off x="669488" y="0"/>
            <a:ext cx="5869543" cy="992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925520"/>
                </a:solidFill>
                <a:latin typeface="Montserrat Light"/>
              </a:rPr>
              <a:t>Sommaire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3754" y="1106805"/>
            <a:ext cx="8446692" cy="9732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>
                <a:solidFill>
                  <a:srgbClr val="EEC124"/>
                </a:solidFill>
                <a:latin typeface="Montserrat Classic Bold"/>
              </a:rPr>
              <a:t>I) Réflexion sur le sujet</a:t>
            </a:r>
          </a:p>
          <a:p>
            <a:pPr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Montserrat Classic"/>
              </a:rPr>
              <a:t>1) Rétrospection </a:t>
            </a:r>
          </a:p>
          <a:p>
            <a:pPr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Montserrat Classic"/>
              </a:rPr>
              <a:t>2) Évolution du mini site </a:t>
            </a:r>
          </a:p>
          <a:p>
            <a:pPr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Montserrat Classic"/>
              </a:rPr>
              <a:t>3) Changement de la cible </a:t>
            </a:r>
          </a:p>
          <a:p>
            <a:pPr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Montserrat Classic"/>
              </a:rPr>
              <a:t>4) Intégration de son</a:t>
            </a:r>
          </a:p>
          <a:p>
            <a:pPr>
              <a:lnSpc>
                <a:spcPts val="3919"/>
              </a:lnSpc>
            </a:pPr>
            <a:endParaRPr lang="en-US" sz="2800">
              <a:solidFill>
                <a:srgbClr val="FFFFFF"/>
              </a:solidFill>
              <a:latin typeface="Montserrat Classic"/>
            </a:endParaRPr>
          </a:p>
          <a:p>
            <a:pPr>
              <a:lnSpc>
                <a:spcPts val="3919"/>
              </a:lnSpc>
            </a:pPr>
            <a:r>
              <a:rPr lang="en-US" sz="2800">
                <a:solidFill>
                  <a:srgbClr val="EEC124"/>
                </a:solidFill>
                <a:latin typeface="Montserrat Classic Bold"/>
              </a:rPr>
              <a:t>II)</a:t>
            </a:r>
            <a:r>
              <a:rPr lang="en-US" sz="2800">
                <a:solidFill>
                  <a:srgbClr val="EEC124"/>
                </a:solidFill>
                <a:latin typeface="Montserrat Classic"/>
              </a:rPr>
              <a:t> </a:t>
            </a:r>
            <a:r>
              <a:rPr lang="en-US" sz="2800">
                <a:solidFill>
                  <a:srgbClr val="EEC124"/>
                </a:solidFill>
                <a:latin typeface="Montserrat Classic Bold"/>
              </a:rPr>
              <a:t>Orientation en fonction de la cible enfants</a:t>
            </a:r>
          </a:p>
          <a:p>
            <a:pPr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Montserrat Classic"/>
              </a:rPr>
              <a:t>1) Un site ludique et pédagogique </a:t>
            </a:r>
          </a:p>
          <a:p>
            <a:pPr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Montserrat Classic"/>
              </a:rPr>
              <a:t>2) Thème des Absaroka (Crows)</a:t>
            </a:r>
          </a:p>
          <a:p>
            <a:pPr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Montserrat Classic"/>
              </a:rPr>
              <a:t>3) Cible enfants (tranches d'âge 6-8 ans, 9-11 ans)</a:t>
            </a:r>
          </a:p>
          <a:p>
            <a:pPr>
              <a:lnSpc>
                <a:spcPts val="3919"/>
              </a:lnSpc>
            </a:pPr>
            <a:endParaRPr lang="en-US" sz="2800">
              <a:solidFill>
                <a:srgbClr val="FFFFFF"/>
              </a:solidFill>
              <a:latin typeface="Montserrat Classic"/>
            </a:endParaRPr>
          </a:p>
          <a:p>
            <a:pPr>
              <a:lnSpc>
                <a:spcPts val="3919"/>
              </a:lnSpc>
            </a:pPr>
            <a:r>
              <a:rPr lang="en-US" sz="2800">
                <a:solidFill>
                  <a:srgbClr val="EEC124"/>
                </a:solidFill>
                <a:latin typeface="Montserrat Classic Bold"/>
              </a:rPr>
              <a:t>III) Design</a:t>
            </a:r>
          </a:p>
          <a:p>
            <a:pPr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Montserrat Classic"/>
              </a:rPr>
              <a:t>1) Maquettes/Évolutions </a:t>
            </a:r>
          </a:p>
          <a:p>
            <a:pPr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Montserrat Classic"/>
              </a:rPr>
              <a:t>2) Charte graphique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ontserrat Classic"/>
              </a:rPr>
              <a:t>2-1) Logo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ontserrat Classic"/>
              </a:rPr>
              <a:t>2-2) Couleurs 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ontserrat Classic"/>
              </a:rPr>
              <a:t>2-3) Typographie</a:t>
            </a:r>
          </a:p>
          <a:p>
            <a:pPr>
              <a:lnSpc>
                <a:spcPts val="3919"/>
              </a:lnSpc>
            </a:pPr>
            <a:endParaRPr lang="en-US" sz="2499">
              <a:solidFill>
                <a:srgbClr val="FFFFFF"/>
              </a:solidFill>
              <a:latin typeface="Montserrat Classic"/>
            </a:endParaRPr>
          </a:p>
          <a:p>
            <a:pPr algn="ctr">
              <a:lnSpc>
                <a:spcPts val="3919"/>
              </a:lnSpc>
            </a:pPr>
            <a:endParaRPr lang="en-US" sz="2499">
              <a:solidFill>
                <a:srgbClr val="FFFFFF"/>
              </a:solidFill>
              <a:latin typeface="Montserrat Classic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852540" y="1106805"/>
            <a:ext cx="9435460" cy="10333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>
                <a:solidFill>
                  <a:srgbClr val="EEC124"/>
                </a:solidFill>
                <a:latin typeface="Montserrat Classic Bold"/>
              </a:rPr>
              <a:t>IV) Démonstration du site</a:t>
            </a:r>
          </a:p>
          <a:p>
            <a:pPr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Montserrat Classic"/>
              </a:rPr>
              <a:t>1) Présentation du site Absaroka :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ontserrat Classic"/>
              </a:rPr>
              <a:t>http://adartza.iutbayonne.univ-pau.fr/~ikrichen/Absaroka2/</a:t>
            </a:r>
          </a:p>
          <a:p>
            <a:pPr>
              <a:lnSpc>
                <a:spcPts val="3919"/>
              </a:lnSpc>
            </a:pPr>
            <a:r>
              <a:rPr lang="en-US" sz="2499">
                <a:solidFill>
                  <a:srgbClr val="FFFFFF"/>
                </a:solidFill>
                <a:latin typeface="Montserrat Classic"/>
              </a:rPr>
              <a:t>2) S</a:t>
            </a:r>
            <a:r>
              <a:rPr lang="en-US" sz="2799">
                <a:solidFill>
                  <a:srgbClr val="FFFFFF"/>
                </a:solidFill>
                <a:latin typeface="Montserrat Classic"/>
              </a:rPr>
              <a:t>ite responsive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Montserrat Classic"/>
              </a:rPr>
              <a:t>3) Accessibilité</a:t>
            </a:r>
          </a:p>
          <a:p>
            <a:pPr>
              <a:lnSpc>
                <a:spcPts val="3919"/>
              </a:lnSpc>
            </a:pPr>
            <a:endParaRPr lang="en-US" sz="2799">
              <a:solidFill>
                <a:srgbClr val="FFFFFF"/>
              </a:solidFill>
              <a:latin typeface="Montserrat Classic"/>
            </a:endParaRPr>
          </a:p>
          <a:p>
            <a:pPr>
              <a:lnSpc>
                <a:spcPts val="3919"/>
              </a:lnSpc>
            </a:pPr>
            <a:r>
              <a:rPr lang="en-US" sz="2800">
                <a:solidFill>
                  <a:srgbClr val="EEC124"/>
                </a:solidFill>
                <a:latin typeface="Montserrat Classic Bold"/>
              </a:rPr>
              <a:t>V) Exigences techniques &amp; fonctionnelles</a:t>
            </a:r>
          </a:p>
          <a:p>
            <a:pPr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Montserrat Classic"/>
              </a:rPr>
              <a:t>1) Langages HTML/CSS</a:t>
            </a:r>
          </a:p>
          <a:p>
            <a:pPr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Montserrat Classic"/>
              </a:rPr>
              <a:t>2) Javascript</a:t>
            </a:r>
          </a:p>
          <a:p>
            <a:pPr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Montserrat Classic"/>
              </a:rPr>
              <a:t>3) JSON</a:t>
            </a:r>
          </a:p>
          <a:p>
            <a:pPr>
              <a:lnSpc>
                <a:spcPts val="3919"/>
              </a:lnSpc>
            </a:pPr>
            <a:endParaRPr lang="en-US" sz="2800">
              <a:solidFill>
                <a:srgbClr val="FFFFFF"/>
              </a:solidFill>
              <a:latin typeface="Montserrat Classic"/>
            </a:endParaRPr>
          </a:p>
          <a:p>
            <a:pPr>
              <a:lnSpc>
                <a:spcPts val="3919"/>
              </a:lnSpc>
            </a:pPr>
            <a:endParaRPr lang="en-US" sz="2800">
              <a:solidFill>
                <a:srgbClr val="FFFFFF"/>
              </a:solidFill>
              <a:latin typeface="Montserrat Classic"/>
            </a:endParaRPr>
          </a:p>
          <a:p>
            <a:pPr>
              <a:lnSpc>
                <a:spcPts val="3919"/>
              </a:lnSpc>
            </a:pPr>
            <a:r>
              <a:rPr lang="en-US" sz="2800">
                <a:solidFill>
                  <a:srgbClr val="EEC124"/>
                </a:solidFill>
                <a:latin typeface="Montserrat Classic Bold"/>
              </a:rPr>
              <a:t>VI) Bilan</a:t>
            </a:r>
          </a:p>
          <a:p>
            <a:pPr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Montserrat Classic"/>
              </a:rPr>
              <a:t>1) Organisation du travail </a:t>
            </a:r>
          </a:p>
          <a:p>
            <a:pPr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Montserrat Classic"/>
              </a:rPr>
              <a:t>2) Mise en conformité</a:t>
            </a:r>
          </a:p>
          <a:p>
            <a:pPr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Montserrat Classic"/>
              </a:rPr>
              <a:t>3) Autocritique</a:t>
            </a:r>
          </a:p>
          <a:p>
            <a:pPr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Old Standard"/>
              </a:rPr>
              <a:t>	</a:t>
            </a:r>
          </a:p>
          <a:p>
            <a:pPr>
              <a:lnSpc>
                <a:spcPts val="3919"/>
              </a:lnSpc>
            </a:pPr>
            <a:endParaRPr lang="en-US" sz="2800">
              <a:solidFill>
                <a:srgbClr val="FFFFFF"/>
              </a:solidFill>
              <a:latin typeface="Old Standard"/>
            </a:endParaRPr>
          </a:p>
          <a:p>
            <a:pPr>
              <a:lnSpc>
                <a:spcPts val="3919"/>
              </a:lnSpc>
            </a:pPr>
            <a:endParaRPr lang="en-US" sz="2800">
              <a:solidFill>
                <a:srgbClr val="FFFFFF"/>
              </a:solidFill>
              <a:latin typeface="Old Standard"/>
            </a:endParaRPr>
          </a:p>
          <a:p>
            <a:pPr>
              <a:lnSpc>
                <a:spcPts val="3919"/>
              </a:lnSpc>
            </a:pPr>
            <a:endParaRPr lang="en-US" sz="2800">
              <a:solidFill>
                <a:srgbClr val="FFFFFF"/>
              </a:solidFill>
              <a:latin typeface="Old Standard"/>
            </a:endParaRPr>
          </a:p>
          <a:p>
            <a:pPr>
              <a:lnSpc>
                <a:spcPts val="3919"/>
              </a:lnSpc>
            </a:pPr>
            <a:endParaRPr lang="en-US" sz="2800">
              <a:solidFill>
                <a:srgbClr val="FFFFFF"/>
              </a:solidFill>
              <a:latin typeface="Old Standard"/>
            </a:endParaRPr>
          </a:p>
          <a:p>
            <a:pPr>
              <a:lnSpc>
                <a:spcPts val="3919"/>
              </a:lnSpc>
            </a:pPr>
            <a:endParaRPr lang="en-US" sz="2800">
              <a:solidFill>
                <a:srgbClr val="FFFFFF"/>
              </a:solidFill>
              <a:latin typeface="Old Standard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867464" y="4780754"/>
            <a:ext cx="2923551" cy="447754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2018277">
            <a:off x="12090666" y="-5618382"/>
            <a:ext cx="7232744" cy="855946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7113652">
            <a:off x="8155040" y="7641723"/>
            <a:ext cx="7232744" cy="855946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55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91761">
            <a:off x="-1784963" y="5635683"/>
            <a:ext cx="8359782" cy="1126931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664979" y="9445140"/>
            <a:ext cx="3791317" cy="365040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2750803" y="9239070"/>
            <a:ext cx="4634548" cy="39604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2552781" y="9856582"/>
            <a:ext cx="4634548" cy="39604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5307265">
            <a:off x="3011254" y="9852084"/>
            <a:ext cx="4634548" cy="39604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6076910">
            <a:off x="2948825" y="10230823"/>
            <a:ext cx="4634548" cy="39604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2090678" y="8537425"/>
            <a:ext cx="608501" cy="179933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2647527" y="8243426"/>
            <a:ext cx="6051665" cy="265906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0083547" y="9668663"/>
            <a:ext cx="7315200" cy="123667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 flipH="1">
            <a:off x="14124286" y="9189174"/>
            <a:ext cx="820376" cy="109782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2043269" y="9119750"/>
            <a:ext cx="820376" cy="109782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527131" y="3978833"/>
            <a:ext cx="1867798" cy="2860614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5313636" y="-2056341"/>
            <a:ext cx="4772311" cy="4772311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8A229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5707039" y="9364190"/>
            <a:ext cx="2580961" cy="932335"/>
            <a:chOff x="0" y="0"/>
            <a:chExt cx="3441282" cy="1243114"/>
          </a:xfrm>
        </p:grpSpPr>
        <p:sp>
          <p:nvSpPr>
            <p:cNvPr id="17" name="AutoShape 17"/>
            <p:cNvSpPr/>
            <p:nvPr/>
          </p:nvSpPr>
          <p:spPr>
            <a:xfrm>
              <a:off x="0" y="0"/>
              <a:ext cx="3441282" cy="1243114"/>
            </a:xfrm>
            <a:prstGeom prst="rect">
              <a:avLst/>
            </a:prstGeom>
            <a:solidFill>
              <a:srgbClr val="FDFEEC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59201" y="330092"/>
              <a:ext cx="2920612" cy="535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spc="480">
                  <a:solidFill>
                    <a:srgbClr val="925520"/>
                  </a:solidFill>
                  <a:latin typeface="Montserrat Classic Bold"/>
                </a:rPr>
                <a:t>PAGE 20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853336" y="1980488"/>
            <a:ext cx="15144184" cy="3815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DFEEC"/>
                </a:solidFill>
                <a:latin typeface="Old Standard Bold"/>
              </a:rPr>
              <a:t>Merci pour votre écoute.</a:t>
            </a:r>
          </a:p>
          <a:p>
            <a:pPr algn="ctr">
              <a:lnSpc>
                <a:spcPts val="9600"/>
              </a:lnSpc>
            </a:pPr>
            <a:endParaRPr lang="en-US" sz="8000">
              <a:solidFill>
                <a:srgbClr val="FDFEEC"/>
              </a:solidFill>
              <a:latin typeface="Old Standard Bold"/>
            </a:endParaRPr>
          </a:p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DFEEC"/>
                </a:solidFill>
                <a:latin typeface="Old Standard Bold"/>
              </a:rPr>
              <a:t>Avez-vous des questions ?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55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681460" y="1737929"/>
            <a:ext cx="6115050" cy="611505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130492"/>
            <a:ext cx="10469880" cy="1358265"/>
          </a:xfrm>
          <a:prstGeom prst="rect">
            <a:avLst/>
          </a:prstGeom>
          <a:solidFill>
            <a:srgbClr val="FDFEEC"/>
          </a:solidFill>
        </p:spPr>
      </p:sp>
      <p:sp>
        <p:nvSpPr>
          <p:cNvPr id="4" name="TextBox 4"/>
          <p:cNvSpPr txBox="1"/>
          <p:nvPr/>
        </p:nvSpPr>
        <p:spPr>
          <a:xfrm>
            <a:off x="1028700" y="1309304"/>
            <a:ext cx="9441180" cy="7532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Old Standard"/>
              </a:rPr>
              <a:t>1) Rétrospection "Crows"</a:t>
            </a:r>
          </a:p>
          <a:p>
            <a:pPr>
              <a:lnSpc>
                <a:spcPts val="5880"/>
              </a:lnSpc>
              <a:spcBef>
                <a:spcPct val="0"/>
              </a:spcBef>
            </a:pPr>
            <a:endParaRPr lang="en-US" sz="4200">
              <a:solidFill>
                <a:srgbClr val="FFFFFF"/>
              </a:solidFill>
              <a:latin typeface="Old Standard"/>
            </a:endParaRPr>
          </a:p>
          <a:p>
            <a:pPr>
              <a:lnSpc>
                <a:spcPts val="5880"/>
              </a:lnSpc>
              <a:spcBef>
                <a:spcPct val="0"/>
              </a:spcBef>
            </a:pPr>
            <a:endParaRPr lang="en-US" sz="4200">
              <a:solidFill>
                <a:srgbClr val="FFFFFF"/>
              </a:solidFill>
              <a:latin typeface="Old Standard"/>
            </a:endParaRPr>
          </a:p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Old Standard"/>
              </a:rPr>
              <a:t>2) Évolution du mini site</a:t>
            </a:r>
          </a:p>
          <a:p>
            <a:pPr>
              <a:lnSpc>
                <a:spcPts val="5880"/>
              </a:lnSpc>
              <a:spcBef>
                <a:spcPct val="0"/>
              </a:spcBef>
            </a:pPr>
            <a:endParaRPr lang="en-US" sz="4200">
              <a:solidFill>
                <a:srgbClr val="FFFFFF"/>
              </a:solidFill>
              <a:latin typeface="Old Standard"/>
            </a:endParaRPr>
          </a:p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Old Standard"/>
              </a:rPr>
              <a:t> </a:t>
            </a:r>
          </a:p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Old Standard"/>
              </a:rPr>
              <a:t>3) Changement de cible</a:t>
            </a:r>
          </a:p>
          <a:p>
            <a:pPr>
              <a:lnSpc>
                <a:spcPts val="5880"/>
              </a:lnSpc>
              <a:spcBef>
                <a:spcPct val="0"/>
              </a:spcBef>
            </a:pPr>
            <a:endParaRPr lang="en-US" sz="4200">
              <a:solidFill>
                <a:srgbClr val="FFFFFF"/>
              </a:solidFill>
              <a:latin typeface="Old Standard"/>
            </a:endParaRPr>
          </a:p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Old Standard"/>
              </a:rPr>
              <a:t> </a:t>
            </a:r>
          </a:p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Old Standard"/>
              </a:rPr>
              <a:t>4) Intégration du son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5707039" y="9354665"/>
            <a:ext cx="2580961" cy="932335"/>
            <a:chOff x="0" y="0"/>
            <a:chExt cx="3441282" cy="1243114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3441282" cy="1243114"/>
            </a:xfrm>
            <a:prstGeom prst="rect">
              <a:avLst/>
            </a:prstGeom>
            <a:solidFill>
              <a:srgbClr val="FDFEE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59201" y="330092"/>
              <a:ext cx="2920612" cy="535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spc="480">
                  <a:solidFill>
                    <a:srgbClr val="925520"/>
                  </a:solidFill>
                  <a:latin typeface="Montserrat Classic Bold"/>
                </a:rPr>
                <a:t>PAGE 3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307360" y="2449151"/>
            <a:ext cx="1144662" cy="103019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386404" y="4844614"/>
            <a:ext cx="986575" cy="63320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769264" y="6884655"/>
            <a:ext cx="2220855" cy="116397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-1176724" y="49530"/>
            <a:ext cx="11646604" cy="97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  <a:spcBef>
                <a:spcPct val="0"/>
              </a:spcBef>
            </a:pPr>
            <a:r>
              <a:rPr lang="en-US" sz="5600">
                <a:solidFill>
                  <a:srgbClr val="925520"/>
                </a:solidFill>
                <a:latin typeface="Old Standard"/>
              </a:rPr>
              <a:t>I) Réflexion sur le sujet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3691548" y="9051080"/>
            <a:ext cx="681431" cy="1012938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681460" y="8020050"/>
            <a:ext cx="6115050" cy="582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FFFFFF"/>
                </a:solidFill>
                <a:latin typeface="Open Sans Light"/>
              </a:rPr>
              <a:t>Image de départ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55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130492"/>
            <a:ext cx="16242030" cy="1358265"/>
          </a:xfrm>
          <a:prstGeom prst="rect">
            <a:avLst/>
          </a:prstGeom>
          <a:solidFill>
            <a:srgbClr val="FDFEEC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463021" y="8236113"/>
            <a:ext cx="6051665" cy="265906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5642960" y="5074934"/>
            <a:ext cx="7232744" cy="855946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144000" y="9244313"/>
            <a:ext cx="7315200" cy="123667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2623436"/>
            <a:ext cx="12881152" cy="603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Old Standard"/>
              </a:rPr>
              <a:t>1) Un site ludique et pédagogique</a:t>
            </a:r>
            <a:r>
              <a:rPr lang="en-US" sz="4200">
                <a:solidFill>
                  <a:srgbClr val="FFFFFF"/>
                </a:solidFill>
                <a:latin typeface="Arimo"/>
              </a:rPr>
              <a:t> </a:t>
            </a:r>
          </a:p>
          <a:p>
            <a:pPr>
              <a:lnSpc>
                <a:spcPts val="5880"/>
              </a:lnSpc>
            </a:pPr>
            <a:endParaRPr lang="en-US" sz="4200">
              <a:solidFill>
                <a:srgbClr val="FFFFFF"/>
              </a:solidFill>
              <a:latin typeface="Arimo"/>
            </a:endParaRPr>
          </a:p>
          <a:p>
            <a:pPr>
              <a:lnSpc>
                <a:spcPts val="5880"/>
              </a:lnSpc>
            </a:pPr>
            <a:endParaRPr lang="en-US" sz="4200">
              <a:solidFill>
                <a:srgbClr val="FFFFFF"/>
              </a:solidFill>
              <a:latin typeface="Arimo"/>
            </a:endParaRPr>
          </a:p>
          <a:p>
            <a:pPr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Arimo"/>
              </a:rPr>
              <a:t>2) Thème du site : les Absaroka (Crows)</a:t>
            </a:r>
          </a:p>
          <a:p>
            <a:pPr>
              <a:lnSpc>
                <a:spcPts val="5880"/>
              </a:lnSpc>
            </a:pPr>
            <a:endParaRPr lang="en-US" sz="4200">
              <a:solidFill>
                <a:srgbClr val="FFFFFF"/>
              </a:solidFill>
              <a:latin typeface="Arimo"/>
            </a:endParaRPr>
          </a:p>
          <a:p>
            <a:pPr>
              <a:lnSpc>
                <a:spcPts val="5880"/>
              </a:lnSpc>
            </a:pPr>
            <a:endParaRPr lang="en-US" sz="4200">
              <a:solidFill>
                <a:srgbClr val="FFFFFF"/>
              </a:solidFill>
              <a:latin typeface="Arimo"/>
            </a:endParaRPr>
          </a:p>
          <a:p>
            <a:pPr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Arimo"/>
              </a:rPr>
              <a:t>3) Cible enfants (tranches d'âge 6-8 ans, 9-11 ans)</a:t>
            </a:r>
          </a:p>
          <a:p>
            <a:pPr>
              <a:lnSpc>
                <a:spcPts val="5880"/>
              </a:lnSpc>
              <a:spcBef>
                <a:spcPct val="0"/>
              </a:spcBef>
            </a:pPr>
            <a:endParaRPr lang="en-US" sz="4200">
              <a:solidFill>
                <a:srgbClr val="FFFFFF"/>
              </a:solidFill>
              <a:latin typeface="Arimo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5707039" y="9354665"/>
            <a:ext cx="2580961" cy="932335"/>
            <a:chOff x="0" y="0"/>
            <a:chExt cx="3441282" cy="1243114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3441282" cy="1243114"/>
            </a:xfrm>
            <a:prstGeom prst="rect">
              <a:avLst/>
            </a:prstGeom>
            <a:solidFill>
              <a:srgbClr val="FDFEEC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59201" y="330092"/>
              <a:ext cx="2920612" cy="535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spc="480">
                  <a:solidFill>
                    <a:srgbClr val="925520"/>
                  </a:solidFill>
                  <a:latin typeface="Montserrat Classic Bold"/>
                </a:rPr>
                <a:t>PAGE 4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5011987" y="8662287"/>
            <a:ext cx="413624" cy="37226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2497349" y="8487668"/>
            <a:ext cx="608501" cy="1799332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81428" y="49530"/>
            <a:ext cx="15144184" cy="97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  <a:spcBef>
                <a:spcPct val="0"/>
              </a:spcBef>
            </a:pPr>
            <a:r>
              <a:rPr lang="en-US" sz="5600">
                <a:solidFill>
                  <a:srgbClr val="925520"/>
                </a:solidFill>
                <a:latin typeface="Old Standard"/>
              </a:rPr>
              <a:t>II) Orientation en fonction de la cible des enfants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55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130492"/>
            <a:ext cx="10778490" cy="1358265"/>
          </a:xfrm>
          <a:prstGeom prst="rect">
            <a:avLst/>
          </a:prstGeom>
          <a:solidFill>
            <a:srgbClr val="FDFEEC"/>
          </a:solidFill>
        </p:spPr>
      </p:sp>
      <p:sp>
        <p:nvSpPr>
          <p:cNvPr id="3" name="TextBox 3"/>
          <p:cNvSpPr txBox="1"/>
          <p:nvPr/>
        </p:nvSpPr>
        <p:spPr>
          <a:xfrm>
            <a:off x="1056203" y="1431231"/>
            <a:ext cx="11623852" cy="155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Old Standard"/>
              </a:rPr>
              <a:t>1) Maquettes/Évolutions</a:t>
            </a:r>
            <a:r>
              <a:rPr lang="en-US" sz="4200">
                <a:solidFill>
                  <a:srgbClr val="FFFFFF"/>
                </a:solidFill>
                <a:latin typeface="Arimo"/>
              </a:rPr>
              <a:t> </a:t>
            </a:r>
          </a:p>
          <a:p>
            <a:pPr>
              <a:lnSpc>
                <a:spcPts val="5880"/>
              </a:lnSpc>
              <a:spcBef>
                <a:spcPct val="0"/>
              </a:spcBef>
            </a:pPr>
            <a:endParaRPr lang="en-US" sz="4200">
              <a:solidFill>
                <a:srgbClr val="FFFFFF"/>
              </a:solidFill>
              <a:latin typeface="Arimo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5707039" y="9364190"/>
            <a:ext cx="2580961" cy="932335"/>
            <a:chOff x="0" y="0"/>
            <a:chExt cx="3441282" cy="1243114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3441282" cy="1243114"/>
            </a:xfrm>
            <a:prstGeom prst="rect">
              <a:avLst/>
            </a:prstGeom>
            <a:solidFill>
              <a:srgbClr val="FDFEE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59201" y="330092"/>
              <a:ext cx="2920612" cy="535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spc="480">
                  <a:solidFill>
                    <a:srgbClr val="925520"/>
                  </a:solidFill>
                  <a:latin typeface="Montserrat Classic Bold"/>
                </a:rPr>
                <a:t>PAGE 5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l="35544" t="42960" r="23068" b="4057"/>
          <a:stretch>
            <a:fillRect/>
          </a:stretch>
        </p:blipFill>
        <p:spPr>
          <a:xfrm>
            <a:off x="1490798" y="2873601"/>
            <a:ext cx="6830242" cy="491845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l="41584" t="35978" r="5972" b="10628"/>
          <a:stretch>
            <a:fillRect/>
          </a:stretch>
        </p:blipFill>
        <p:spPr>
          <a:xfrm>
            <a:off x="9875983" y="3057898"/>
            <a:ext cx="7944751" cy="454985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81428" y="49530"/>
            <a:ext cx="15144184" cy="97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  <a:spcBef>
                <a:spcPct val="0"/>
              </a:spcBef>
            </a:pPr>
            <a:r>
              <a:rPr lang="en-US" sz="5600">
                <a:solidFill>
                  <a:srgbClr val="925520"/>
                </a:solidFill>
                <a:latin typeface="Old Standard"/>
              </a:rPr>
              <a:t>III) Design général du site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90798" y="7931118"/>
            <a:ext cx="6830242" cy="582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FFFFFF"/>
                </a:solidFill>
                <a:latin typeface="Open Sans Light"/>
              </a:rPr>
              <a:t>Première maquette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73838" y="7887938"/>
            <a:ext cx="6830242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FFFFFF"/>
                </a:solidFill>
                <a:latin typeface="Open Sans Light"/>
              </a:rPr>
              <a:t>Diaporama de soutenance de sémiologie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29424" y="7997793"/>
            <a:ext cx="1610033" cy="180564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1962301" y="9126536"/>
            <a:ext cx="12137149" cy="20518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55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130492"/>
            <a:ext cx="10778490" cy="1358265"/>
          </a:xfrm>
          <a:prstGeom prst="rect">
            <a:avLst/>
          </a:prstGeom>
          <a:solidFill>
            <a:srgbClr val="FDFEEC"/>
          </a:solidFill>
        </p:spPr>
      </p:sp>
      <p:grpSp>
        <p:nvGrpSpPr>
          <p:cNvPr id="3" name="Group 3"/>
          <p:cNvGrpSpPr/>
          <p:nvPr/>
        </p:nvGrpSpPr>
        <p:grpSpPr>
          <a:xfrm>
            <a:off x="15707039" y="9364190"/>
            <a:ext cx="2580961" cy="932335"/>
            <a:chOff x="0" y="0"/>
            <a:chExt cx="3441282" cy="1243114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3441282" cy="1243114"/>
            </a:xfrm>
            <a:prstGeom prst="rect">
              <a:avLst/>
            </a:prstGeom>
            <a:solidFill>
              <a:srgbClr val="FDFEE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59201" y="330092"/>
              <a:ext cx="2920612" cy="535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spc="480">
                  <a:solidFill>
                    <a:srgbClr val="925520"/>
                  </a:solidFill>
                  <a:latin typeface="Montserrat Classic Bold"/>
                </a:rPr>
                <a:t>PAGE 5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24421" y="2671039"/>
            <a:ext cx="14913479" cy="567644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56203" y="1431231"/>
            <a:ext cx="11623852" cy="155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Old Standard"/>
              </a:rPr>
              <a:t>1) Maquettes/Évolutions</a:t>
            </a:r>
            <a:r>
              <a:rPr lang="en-US" sz="4200">
                <a:solidFill>
                  <a:srgbClr val="FFFFFF"/>
                </a:solidFill>
                <a:latin typeface="Arimo"/>
              </a:rPr>
              <a:t> </a:t>
            </a:r>
          </a:p>
          <a:p>
            <a:pPr>
              <a:lnSpc>
                <a:spcPts val="5880"/>
              </a:lnSpc>
              <a:spcBef>
                <a:spcPct val="0"/>
              </a:spcBef>
            </a:pPr>
            <a:endParaRPr lang="en-US" sz="4200">
              <a:solidFill>
                <a:srgbClr val="FFFFFF"/>
              </a:solidFill>
              <a:latin typeface="Arim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81428" y="49530"/>
            <a:ext cx="15144184" cy="97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  <a:spcBef>
                <a:spcPct val="0"/>
              </a:spcBef>
            </a:pPr>
            <a:r>
              <a:rPr lang="en-US" sz="5600">
                <a:solidFill>
                  <a:srgbClr val="925520"/>
                </a:solidFill>
                <a:latin typeface="Old Standard"/>
              </a:rPr>
              <a:t>III) Design général du site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154920" y="8676005"/>
            <a:ext cx="9978160" cy="582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FFFFFF"/>
                </a:solidFill>
                <a:latin typeface="Open Sans Light"/>
              </a:rPr>
              <a:t>Page d'accueil du site.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55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82867"/>
            <a:ext cx="10778490" cy="1358265"/>
          </a:xfrm>
          <a:prstGeom prst="rect">
            <a:avLst/>
          </a:prstGeom>
          <a:solidFill>
            <a:srgbClr val="FDFEEC"/>
          </a:solidFill>
        </p:spPr>
      </p:sp>
      <p:grpSp>
        <p:nvGrpSpPr>
          <p:cNvPr id="3" name="Group 3"/>
          <p:cNvGrpSpPr/>
          <p:nvPr/>
        </p:nvGrpSpPr>
        <p:grpSpPr>
          <a:xfrm>
            <a:off x="15707039" y="9364190"/>
            <a:ext cx="2580961" cy="932335"/>
            <a:chOff x="0" y="0"/>
            <a:chExt cx="3441282" cy="1243114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3441282" cy="1243114"/>
            </a:xfrm>
            <a:prstGeom prst="rect">
              <a:avLst/>
            </a:prstGeom>
            <a:solidFill>
              <a:srgbClr val="FDFEE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59201" y="330092"/>
              <a:ext cx="2920612" cy="535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spc="480">
                  <a:solidFill>
                    <a:srgbClr val="925520"/>
                  </a:solidFill>
                  <a:latin typeface="Montserrat Classic Bold"/>
                </a:rPr>
                <a:t>PAGE 7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6203" y="3653533"/>
            <a:ext cx="5296117" cy="133713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868129" y="4002062"/>
            <a:ext cx="1576999" cy="73115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56203" y="1431231"/>
            <a:ext cx="11623852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Old Standard"/>
              </a:rPr>
              <a:t>2-1) Logo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1428" y="49530"/>
            <a:ext cx="15144184" cy="97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  <a:spcBef>
                <a:spcPct val="0"/>
              </a:spcBef>
            </a:pPr>
            <a:r>
              <a:rPr lang="en-US" sz="5600">
                <a:solidFill>
                  <a:srgbClr val="925520"/>
                </a:solidFill>
                <a:latin typeface="Old Standard"/>
              </a:rPr>
              <a:t>III) Design général du site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34993" y="3830612"/>
            <a:ext cx="8062527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Old Standard"/>
              </a:rPr>
              <a:t>Le logo sur fond au couleur du site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868129" y="6800279"/>
            <a:ext cx="1576999" cy="731154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934993" y="6628829"/>
            <a:ext cx="8634027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Old Standard"/>
              </a:rPr>
              <a:t>Le logo en PNG sur fond transparent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28700" y="6497810"/>
            <a:ext cx="5291975" cy="1336093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226993" y="8029703"/>
            <a:ext cx="811255" cy="1643047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402552" y="8405468"/>
            <a:ext cx="624355" cy="1264517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-3202156" y="8646825"/>
            <a:ext cx="12137149" cy="20518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55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82867"/>
            <a:ext cx="10778490" cy="1358265"/>
          </a:xfrm>
          <a:prstGeom prst="rect">
            <a:avLst/>
          </a:prstGeom>
          <a:solidFill>
            <a:srgbClr val="FDFEEC"/>
          </a:solidFill>
        </p:spPr>
      </p:sp>
      <p:grpSp>
        <p:nvGrpSpPr>
          <p:cNvPr id="3" name="Group 3"/>
          <p:cNvGrpSpPr/>
          <p:nvPr/>
        </p:nvGrpSpPr>
        <p:grpSpPr>
          <a:xfrm>
            <a:off x="15707039" y="9364190"/>
            <a:ext cx="2580961" cy="932335"/>
            <a:chOff x="0" y="0"/>
            <a:chExt cx="3441282" cy="1243114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3441282" cy="1243114"/>
            </a:xfrm>
            <a:prstGeom prst="rect">
              <a:avLst/>
            </a:prstGeom>
            <a:solidFill>
              <a:srgbClr val="FDFEE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59201" y="330092"/>
              <a:ext cx="2920612" cy="535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spc="480">
                  <a:solidFill>
                    <a:srgbClr val="925520"/>
                  </a:solidFill>
                  <a:latin typeface="Montserrat Classic Bold"/>
                </a:rPr>
                <a:t>PAGE 8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81428" y="49530"/>
            <a:ext cx="15144184" cy="97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  <a:spcBef>
                <a:spcPct val="0"/>
              </a:spcBef>
            </a:pPr>
            <a:r>
              <a:rPr lang="en-US" sz="5600">
                <a:solidFill>
                  <a:srgbClr val="925520"/>
                </a:solidFill>
                <a:latin typeface="Old Standard"/>
              </a:rPr>
              <a:t>III) Design général du site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6203" y="1431231"/>
            <a:ext cx="14369408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Old Standard"/>
              </a:rPr>
              <a:t>2-2) Couleurs principales utilisées pour le logo et le site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570875" y="3960780"/>
            <a:ext cx="8062527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Old Standard"/>
              </a:rPr>
              <a:t>Couleur des onglets du menu 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320528" y="3509581"/>
            <a:ext cx="1885379" cy="188537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81428" y="3509581"/>
            <a:ext cx="1885379" cy="188537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320528" y="6738125"/>
            <a:ext cx="1885379" cy="1885379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508349" y="3960780"/>
            <a:ext cx="5345171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Old Standard"/>
              </a:rPr>
              <a:t>Couleur de fond du site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546449" y="6815945"/>
            <a:ext cx="5479347" cy="155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Old Standard"/>
              </a:rPr>
              <a:t>Couleur principale du logo 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81428" y="6738125"/>
            <a:ext cx="1885379" cy="1885379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570875" y="6815945"/>
            <a:ext cx="8062527" cy="155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Old Standard"/>
              </a:rPr>
              <a:t>Couleur du tipi sur la lettre A du logo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81428" y="5583840"/>
            <a:ext cx="1885379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ld Standard"/>
              </a:rPr>
              <a:t>#f4e4d0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81428" y="9002240"/>
            <a:ext cx="1885379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ld Standard"/>
              </a:rPr>
              <a:t>#5f271a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320528" y="5583840"/>
            <a:ext cx="1885379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ld Standard"/>
              </a:rPr>
              <a:t>#ecc246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396728" y="9002240"/>
            <a:ext cx="1885379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ld Standard"/>
              </a:rPr>
              <a:t>#ff914d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55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82867"/>
            <a:ext cx="10778490" cy="1358265"/>
          </a:xfrm>
          <a:prstGeom prst="rect">
            <a:avLst/>
          </a:prstGeom>
          <a:solidFill>
            <a:srgbClr val="FDFEEC"/>
          </a:solidFill>
        </p:spPr>
      </p:sp>
      <p:grpSp>
        <p:nvGrpSpPr>
          <p:cNvPr id="3" name="Group 3"/>
          <p:cNvGrpSpPr/>
          <p:nvPr/>
        </p:nvGrpSpPr>
        <p:grpSpPr>
          <a:xfrm>
            <a:off x="15707039" y="9364190"/>
            <a:ext cx="2580961" cy="932335"/>
            <a:chOff x="0" y="0"/>
            <a:chExt cx="3441282" cy="1243114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3441282" cy="1243114"/>
            </a:xfrm>
            <a:prstGeom prst="rect">
              <a:avLst/>
            </a:prstGeom>
            <a:solidFill>
              <a:srgbClr val="FDFEE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59201" y="330092"/>
              <a:ext cx="2920612" cy="535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spc="480">
                  <a:solidFill>
                    <a:srgbClr val="925520"/>
                  </a:solidFill>
                  <a:latin typeface="Montserrat Classic Bold"/>
                </a:rPr>
                <a:t>PAGE 9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t="123" r="3570" b="70278"/>
          <a:stretch>
            <a:fillRect/>
          </a:stretch>
        </p:blipFill>
        <p:spPr>
          <a:xfrm>
            <a:off x="9593293" y="3343126"/>
            <a:ext cx="7069484" cy="469802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t="8285" b="8285"/>
          <a:stretch>
            <a:fillRect/>
          </a:stretch>
        </p:blipFill>
        <p:spPr>
          <a:xfrm>
            <a:off x="868680" y="1922721"/>
            <a:ext cx="7725357" cy="644519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81428" y="49530"/>
            <a:ext cx="15144184" cy="97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  <a:spcBef>
                <a:spcPct val="0"/>
              </a:spcBef>
            </a:pPr>
            <a:r>
              <a:rPr lang="en-US" sz="5600">
                <a:solidFill>
                  <a:srgbClr val="925520"/>
                </a:solidFill>
                <a:latin typeface="Old Standard"/>
              </a:rPr>
              <a:t>III) Design général du site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84141" y="5963207"/>
            <a:ext cx="8309152" cy="155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Old Standard"/>
              </a:rPr>
              <a:t>Police de caractère fantaisiste, rappelant le monde des enfants.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6203" y="1431231"/>
            <a:ext cx="11623852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Old Standard"/>
              </a:rPr>
              <a:t>2-3) Typographie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422861" y="8905449"/>
            <a:ext cx="8228520" cy="13910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727</Words>
  <Application>Microsoft Office PowerPoint</Application>
  <PresentationFormat>Personnalisé</PresentationFormat>
  <Paragraphs>172</Paragraphs>
  <Slides>20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32" baseType="lpstr">
      <vt:lpstr>Old Standard</vt:lpstr>
      <vt:lpstr>Montserrat Classic</vt:lpstr>
      <vt:lpstr>Montserrat Light Bold</vt:lpstr>
      <vt:lpstr>Open Sans Light</vt:lpstr>
      <vt:lpstr>Arimo</vt:lpstr>
      <vt:lpstr>Old Standard Bold</vt:lpstr>
      <vt:lpstr>Arial</vt:lpstr>
      <vt:lpstr>Montserrat Light</vt:lpstr>
      <vt:lpstr>Montserrat Classic Bold</vt:lpstr>
      <vt:lpstr>Montserrat Light Italics</vt:lpstr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</dc:title>
  <cp:lastModifiedBy>Catalifaud Clement</cp:lastModifiedBy>
  <cp:revision>2</cp:revision>
  <dcterms:created xsi:type="dcterms:W3CDTF">2006-08-16T00:00:00Z</dcterms:created>
  <dcterms:modified xsi:type="dcterms:W3CDTF">2021-03-10T20:32:56Z</dcterms:modified>
  <dc:identifier>DAEYRTWjXIA</dc:identifier>
</cp:coreProperties>
</file>